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League Spartan" charset="1" panose="00000800000000000000"/>
      <p:regular r:id="rId34"/>
    </p:embeddedFont>
    <p:embeddedFont>
      <p:font typeface="DM Sans" charset="1" panose="00000000000000000000"/>
      <p:regular r:id="rId35"/>
    </p:embeddedFont>
    <p:embeddedFont>
      <p:font typeface="Arimo Bold" charset="1" panose="020B0704020202020204"/>
      <p:regular r:id="rId36"/>
    </p:embeddedFont>
    <p:embeddedFont>
      <p:font typeface="Arimo Italics" charset="1" panose="020B0604020202090204"/>
      <p:regular r:id="rId37"/>
    </p:embeddedFont>
    <p:embeddedFont>
      <p:font typeface="Arimo" charset="1" panose="020B0604020202020204"/>
      <p:regular r:id="rId38"/>
    </p:embeddedFont>
    <p:embeddedFont>
      <p:font typeface="DM Sans Bold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5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18631" y="2889503"/>
            <a:ext cx="12615137" cy="4435899"/>
            <a:chOff x="0" y="0"/>
            <a:chExt cx="1893788" cy="6659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788" cy="665919"/>
            </a:xfrm>
            <a:custGeom>
              <a:avLst/>
              <a:gdLst/>
              <a:ahLst/>
              <a:cxnLst/>
              <a:rect r="r" b="b" t="t" l="l"/>
              <a:pathLst>
                <a:path h="665919" w="1893788">
                  <a:moveTo>
                    <a:pt x="0" y="0"/>
                  </a:moveTo>
                  <a:lnTo>
                    <a:pt x="1893788" y="0"/>
                  </a:lnTo>
                  <a:lnTo>
                    <a:pt x="1893788" y="665919"/>
                  </a:lnTo>
                  <a:lnTo>
                    <a:pt x="0" y="665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3788" cy="684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59322" y="4775441"/>
            <a:ext cx="11906252" cy="215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632"/>
              </a:lnSpc>
              <a:spcBef>
                <a:spcPct val="0"/>
              </a:spcBef>
            </a:pPr>
            <a:r>
              <a:rPr lang="en-US" sz="12777" spc="125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DIGIHIRE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4250" y="3123905"/>
            <a:ext cx="12836396" cy="136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8173" spc="2002">
                <a:solidFill>
                  <a:srgbClr val="043F7C"/>
                </a:solidFill>
                <a:latin typeface="DM Sans"/>
                <a:ea typeface="DM Sans"/>
                <a:cs typeface="DM Sans"/>
                <a:sym typeface="DM Sans"/>
              </a:rPr>
              <a:t>ENTREPRENARIAT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454076" y="-3121190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8631" y="7472378"/>
            <a:ext cx="12615137" cy="61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0"/>
              </a:lnSpc>
              <a:spcBef>
                <a:spcPct val="0"/>
              </a:spcBef>
            </a:pPr>
            <a:r>
              <a:rPr lang="en-US" sz="3702" spc="30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CONNECTER LES TALENTS FUTURS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30121" y="-308024"/>
            <a:ext cx="4357879" cy="2987976"/>
          </a:xfrm>
          <a:custGeom>
            <a:avLst/>
            <a:gdLst/>
            <a:ahLst/>
            <a:cxnLst/>
            <a:rect r="r" b="b" t="t" l="l"/>
            <a:pathLst>
              <a:path h="2987976" w="4357879">
                <a:moveTo>
                  <a:pt x="0" y="0"/>
                </a:moveTo>
                <a:lnTo>
                  <a:pt x="4357879" y="0"/>
                </a:lnTo>
                <a:lnTo>
                  <a:pt x="4357879" y="2987977"/>
                </a:lnTo>
                <a:lnTo>
                  <a:pt x="0" y="2987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604980" y="-731904"/>
            <a:ext cx="0" cy="352120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4566880" y="6929059"/>
            <a:ext cx="0" cy="49579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67608" y="2473095"/>
            <a:ext cx="8991692" cy="5340810"/>
          </a:xfrm>
          <a:custGeom>
            <a:avLst/>
            <a:gdLst/>
            <a:ahLst/>
            <a:cxnLst/>
            <a:rect r="r" b="b" t="t" l="l"/>
            <a:pathLst>
              <a:path h="5340810" w="8991692">
                <a:moveTo>
                  <a:pt x="0" y="0"/>
                </a:moveTo>
                <a:lnTo>
                  <a:pt x="8991692" y="0"/>
                </a:lnTo>
                <a:lnTo>
                  <a:pt x="8991692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7271" y="3552078"/>
            <a:ext cx="7168071" cy="118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72"/>
              </a:lnSpc>
              <a:spcBef>
                <a:spcPct val="0"/>
              </a:spcBef>
            </a:pPr>
            <a:r>
              <a:rPr lang="en-US" sz="7009" spc="686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ENQUÊTE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1878" y="5270855"/>
            <a:ext cx="6250003" cy="41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              SD Worx en 2021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2844376" y="994097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2806276" y="10107336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28666" y="2579050"/>
            <a:ext cx="9786936" cy="5786732"/>
          </a:xfrm>
          <a:custGeom>
            <a:avLst/>
            <a:gdLst/>
            <a:ahLst/>
            <a:cxnLst/>
            <a:rect r="r" b="b" t="t" l="l"/>
            <a:pathLst>
              <a:path h="5786732" w="9786936">
                <a:moveTo>
                  <a:pt x="0" y="0"/>
                </a:moveTo>
                <a:lnTo>
                  <a:pt x="9786936" y="0"/>
                </a:lnTo>
                <a:lnTo>
                  <a:pt x="9786936" y="5786732"/>
                </a:lnTo>
                <a:lnTo>
                  <a:pt x="0" y="5786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61" t="0" r="-416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0595" y="3693971"/>
            <a:ext cx="7168071" cy="363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2"/>
              </a:lnSpc>
            </a:pPr>
            <a:r>
              <a:rPr lang="en-US" sz="7009" spc="686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STATISTIQUE CLÉ:</a:t>
            </a:r>
          </a:p>
          <a:p>
            <a:pPr algn="l" marL="0" indent="0" lvl="0">
              <a:lnSpc>
                <a:spcPts val="96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467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45467" y="3404059"/>
            <a:ext cx="4318829" cy="5001823"/>
            <a:chOff x="0" y="0"/>
            <a:chExt cx="720794" cy="834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85062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85062" y="3404059"/>
            <a:ext cx="4318829" cy="5001823"/>
            <a:chOff x="0" y="0"/>
            <a:chExt cx="720794" cy="834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23704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23704" y="3404059"/>
            <a:ext cx="4318829" cy="5001823"/>
            <a:chOff x="0" y="0"/>
            <a:chExt cx="720794" cy="8347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857267" y="3759506"/>
            <a:ext cx="3998665" cy="3701204"/>
          </a:xfrm>
          <a:custGeom>
            <a:avLst/>
            <a:gdLst/>
            <a:ahLst/>
            <a:cxnLst/>
            <a:rect r="r" b="b" t="t" l="l"/>
            <a:pathLst>
              <a:path h="3701204" w="3998665">
                <a:moveTo>
                  <a:pt x="0" y="0"/>
                </a:moveTo>
                <a:lnTo>
                  <a:pt x="3998665" y="0"/>
                </a:lnTo>
                <a:lnTo>
                  <a:pt x="3998665" y="3701204"/>
                </a:lnTo>
                <a:lnTo>
                  <a:pt x="0" y="3701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51" r="-146775" b="-625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47286" y="3740072"/>
            <a:ext cx="3862155" cy="3740072"/>
          </a:xfrm>
          <a:custGeom>
            <a:avLst/>
            <a:gdLst/>
            <a:ahLst/>
            <a:cxnLst/>
            <a:rect r="r" b="b" t="t" l="l"/>
            <a:pathLst>
              <a:path h="3740072" w="3862155">
                <a:moveTo>
                  <a:pt x="0" y="0"/>
                </a:moveTo>
                <a:lnTo>
                  <a:pt x="3862155" y="0"/>
                </a:lnTo>
                <a:lnTo>
                  <a:pt x="3862155" y="3740072"/>
                </a:lnTo>
                <a:lnTo>
                  <a:pt x="0" y="374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42" r="-93987" b="-284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75937" y="3740072"/>
            <a:ext cx="3733119" cy="3740072"/>
          </a:xfrm>
          <a:custGeom>
            <a:avLst/>
            <a:gdLst/>
            <a:ahLst/>
            <a:cxnLst/>
            <a:rect r="r" b="b" t="t" l="l"/>
            <a:pathLst>
              <a:path h="3740072" w="3733119">
                <a:moveTo>
                  <a:pt x="0" y="0"/>
                </a:moveTo>
                <a:lnTo>
                  <a:pt x="3733119" y="0"/>
                </a:lnTo>
                <a:lnTo>
                  <a:pt x="3733119" y="3740072"/>
                </a:lnTo>
                <a:lnTo>
                  <a:pt x="0" y="3740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46" t="0" r="-11715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91966" y="1408029"/>
            <a:ext cx="10704067" cy="100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3"/>
              </a:lnSpc>
              <a:spcBef>
                <a:spcPct val="0"/>
              </a:spcBef>
            </a:pPr>
            <a:r>
              <a:rPr lang="en-US" sz="5944" spc="58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CONCURRENTS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13307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BIZNEOHR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91544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ZOHO RECRUIT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78944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FLATCHR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467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45467" y="3404059"/>
            <a:ext cx="4318829" cy="5001823"/>
            <a:chOff x="0" y="0"/>
            <a:chExt cx="720794" cy="834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85062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85062" y="3404059"/>
            <a:ext cx="4318829" cy="5001823"/>
            <a:chOff x="0" y="0"/>
            <a:chExt cx="720794" cy="834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23704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723704" y="3404059"/>
            <a:ext cx="4318829" cy="5001823"/>
            <a:chOff x="0" y="0"/>
            <a:chExt cx="720794" cy="8347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FEFF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13629" y="3670112"/>
            <a:ext cx="3885941" cy="3701204"/>
          </a:xfrm>
          <a:custGeom>
            <a:avLst/>
            <a:gdLst/>
            <a:ahLst/>
            <a:cxnLst/>
            <a:rect r="r" b="b" t="t" l="l"/>
            <a:pathLst>
              <a:path h="3701204" w="3885941">
                <a:moveTo>
                  <a:pt x="0" y="0"/>
                </a:moveTo>
                <a:lnTo>
                  <a:pt x="3885941" y="0"/>
                </a:lnTo>
                <a:lnTo>
                  <a:pt x="3885941" y="3701204"/>
                </a:lnTo>
                <a:lnTo>
                  <a:pt x="0" y="3701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79" t="0" r="-2147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13307" y="3631244"/>
            <a:ext cx="3730112" cy="3740072"/>
          </a:xfrm>
          <a:custGeom>
            <a:avLst/>
            <a:gdLst/>
            <a:ahLst/>
            <a:cxnLst/>
            <a:rect r="r" b="b" t="t" l="l"/>
            <a:pathLst>
              <a:path h="3740072" w="3730112">
                <a:moveTo>
                  <a:pt x="0" y="0"/>
                </a:moveTo>
                <a:lnTo>
                  <a:pt x="3730113" y="0"/>
                </a:lnTo>
                <a:lnTo>
                  <a:pt x="3730113" y="3740072"/>
                </a:lnTo>
                <a:lnTo>
                  <a:pt x="0" y="374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46" t="-11518" r="-22885" b="-185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78944" y="3631244"/>
            <a:ext cx="3730112" cy="3740072"/>
          </a:xfrm>
          <a:custGeom>
            <a:avLst/>
            <a:gdLst/>
            <a:ahLst/>
            <a:cxnLst/>
            <a:rect r="r" b="b" t="t" l="l"/>
            <a:pathLst>
              <a:path h="3740072" w="3730112">
                <a:moveTo>
                  <a:pt x="0" y="0"/>
                </a:moveTo>
                <a:lnTo>
                  <a:pt x="3730112" y="0"/>
                </a:lnTo>
                <a:lnTo>
                  <a:pt x="3730112" y="3740072"/>
                </a:lnTo>
                <a:lnTo>
                  <a:pt x="0" y="3740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851" t="-30678" r="-44851" b="-1154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91966" y="1408029"/>
            <a:ext cx="10704067" cy="100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3"/>
              </a:lnSpc>
              <a:spcBef>
                <a:spcPct val="0"/>
              </a:spcBef>
            </a:pPr>
            <a:r>
              <a:rPr lang="en-US" sz="5944" spc="58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FOURNISSEURS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13307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DEVELOPPEURS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91544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PARTENAIRES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78944" y="7506706"/>
            <a:ext cx="3730112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i="true" spc="163">
                <a:solidFill>
                  <a:srgbClr val="008991"/>
                </a:solidFill>
                <a:latin typeface="Arimo Italics"/>
                <a:ea typeface="Arimo Italics"/>
                <a:cs typeface="Arimo Italics"/>
                <a:sym typeface="Arimo Italics"/>
              </a:rPr>
              <a:t>LOGICIELS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68051" y="1620278"/>
            <a:ext cx="9699545" cy="834281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2844376" y="994097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2806276" y="10107336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75635" y="4079612"/>
            <a:ext cx="8058689" cy="240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72"/>
              </a:lnSpc>
              <a:spcBef>
                <a:spcPct val="0"/>
              </a:spcBef>
            </a:pPr>
            <a:r>
              <a:rPr lang="en-US" sz="7009" spc="686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ETUDE QUANTITATIVE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326879" cy="5246370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18518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92830">
            <a:off x="-2254491" y="4497942"/>
            <a:ext cx="5961911" cy="585246"/>
            <a:chOff x="0" y="0"/>
            <a:chExt cx="1634743" cy="160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4743" cy="160473"/>
            </a:xfrm>
            <a:custGeom>
              <a:avLst/>
              <a:gdLst/>
              <a:ahLst/>
              <a:cxnLst/>
              <a:rect r="r" b="b" t="t" l="l"/>
              <a:pathLst>
                <a:path h="160473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60473"/>
                  </a:lnTo>
                  <a:lnTo>
                    <a:pt x="0" y="160473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3474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692830">
            <a:off x="14021357" y="8673835"/>
            <a:ext cx="5961911" cy="4037729"/>
            <a:chOff x="0" y="0"/>
            <a:chExt cx="1634743" cy="11071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51847" y="617193"/>
            <a:ext cx="13965492" cy="9052614"/>
          </a:xfrm>
          <a:custGeom>
            <a:avLst/>
            <a:gdLst/>
            <a:ahLst/>
            <a:cxnLst/>
            <a:rect r="r" b="b" t="t" l="l"/>
            <a:pathLst>
              <a:path h="9052614" w="13965492">
                <a:moveTo>
                  <a:pt x="0" y="0"/>
                </a:moveTo>
                <a:lnTo>
                  <a:pt x="13965492" y="0"/>
                </a:lnTo>
                <a:lnTo>
                  <a:pt x="13965492" y="9052614"/>
                </a:lnTo>
                <a:lnTo>
                  <a:pt x="0" y="9052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45" r="0" b="-301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507" y="865629"/>
            <a:ext cx="11715744" cy="4860788"/>
          </a:xfrm>
          <a:custGeom>
            <a:avLst/>
            <a:gdLst/>
            <a:ahLst/>
            <a:cxnLst/>
            <a:rect r="r" b="b" t="t" l="l"/>
            <a:pathLst>
              <a:path h="4860788" w="11715744">
                <a:moveTo>
                  <a:pt x="0" y="0"/>
                </a:moveTo>
                <a:lnTo>
                  <a:pt x="11715744" y="0"/>
                </a:lnTo>
                <a:lnTo>
                  <a:pt x="11715744" y="4860787"/>
                </a:lnTo>
                <a:lnTo>
                  <a:pt x="0" y="4860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3014" y="4747376"/>
            <a:ext cx="11715744" cy="5222231"/>
          </a:xfrm>
          <a:custGeom>
            <a:avLst/>
            <a:gdLst/>
            <a:ahLst/>
            <a:cxnLst/>
            <a:rect r="r" b="b" t="t" l="l"/>
            <a:pathLst>
              <a:path h="5222231" w="11715744">
                <a:moveTo>
                  <a:pt x="0" y="0"/>
                </a:moveTo>
                <a:lnTo>
                  <a:pt x="11715745" y="0"/>
                </a:lnTo>
                <a:lnTo>
                  <a:pt x="11715745" y="5222231"/>
                </a:lnTo>
                <a:lnTo>
                  <a:pt x="0" y="5222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519" y="1028700"/>
            <a:ext cx="10723515" cy="7081162"/>
          </a:xfrm>
          <a:custGeom>
            <a:avLst/>
            <a:gdLst/>
            <a:ahLst/>
            <a:cxnLst/>
            <a:rect r="r" b="b" t="t" l="l"/>
            <a:pathLst>
              <a:path h="7081162" w="10723515">
                <a:moveTo>
                  <a:pt x="0" y="0"/>
                </a:moveTo>
                <a:lnTo>
                  <a:pt x="10723516" y="0"/>
                </a:lnTo>
                <a:lnTo>
                  <a:pt x="10723516" y="7081162"/>
                </a:lnTo>
                <a:lnTo>
                  <a:pt x="0" y="708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7" r="0" b="-7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880" y="6052462"/>
            <a:ext cx="5906891" cy="4114800"/>
          </a:xfrm>
          <a:custGeom>
            <a:avLst/>
            <a:gdLst/>
            <a:ahLst/>
            <a:cxnLst/>
            <a:rect r="r" b="b" t="t" l="l"/>
            <a:pathLst>
              <a:path h="4114800" w="5906891">
                <a:moveTo>
                  <a:pt x="0" y="0"/>
                </a:moveTo>
                <a:lnTo>
                  <a:pt x="5906891" y="0"/>
                </a:lnTo>
                <a:lnTo>
                  <a:pt x="59068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36470" y="-49828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3149" y="2247740"/>
            <a:ext cx="12058851" cy="4951826"/>
          </a:xfrm>
          <a:custGeom>
            <a:avLst/>
            <a:gdLst/>
            <a:ahLst/>
            <a:cxnLst/>
            <a:rect r="r" b="b" t="t" l="l"/>
            <a:pathLst>
              <a:path h="4951826" w="12058851">
                <a:moveTo>
                  <a:pt x="0" y="0"/>
                </a:moveTo>
                <a:lnTo>
                  <a:pt x="12058851" y="0"/>
                </a:lnTo>
                <a:lnTo>
                  <a:pt x="12058851" y="4951826"/>
                </a:lnTo>
                <a:lnTo>
                  <a:pt x="0" y="495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679679" y="1228922"/>
            <a:ext cx="1579621" cy="1573451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43F7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2137" y="7143066"/>
            <a:ext cx="2955520" cy="2955520"/>
          </a:xfrm>
          <a:custGeom>
            <a:avLst/>
            <a:gdLst/>
            <a:ahLst/>
            <a:cxnLst/>
            <a:rect r="r" b="b" t="t" l="l"/>
            <a:pathLst>
              <a:path h="2955520" w="2955520">
                <a:moveTo>
                  <a:pt x="0" y="0"/>
                </a:moveTo>
                <a:lnTo>
                  <a:pt x="2955521" y="0"/>
                </a:lnTo>
                <a:lnTo>
                  <a:pt x="2955521" y="2955520"/>
                </a:lnTo>
                <a:lnTo>
                  <a:pt x="0" y="2955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79679" y="1707355"/>
            <a:ext cx="157962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FE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23" t="-15301" r="0" b="-8375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834423" y="1254887"/>
            <a:ext cx="1579621" cy="1573451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43F7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286128" y="2041613"/>
            <a:ext cx="11715744" cy="3898963"/>
          </a:xfrm>
          <a:custGeom>
            <a:avLst/>
            <a:gdLst/>
            <a:ahLst/>
            <a:cxnLst/>
            <a:rect r="r" b="b" t="t" l="l"/>
            <a:pathLst>
              <a:path h="3898963" w="11715744">
                <a:moveTo>
                  <a:pt x="0" y="0"/>
                </a:moveTo>
                <a:lnTo>
                  <a:pt x="11715744" y="0"/>
                </a:lnTo>
                <a:lnTo>
                  <a:pt x="11715744" y="3898963"/>
                </a:lnTo>
                <a:lnTo>
                  <a:pt x="0" y="3898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6358248"/>
            <a:ext cx="5638498" cy="4114800"/>
          </a:xfrm>
          <a:custGeom>
            <a:avLst/>
            <a:gdLst/>
            <a:ahLst/>
            <a:cxnLst/>
            <a:rect r="r" b="b" t="t" l="l"/>
            <a:pathLst>
              <a:path h="4114800" w="5638498">
                <a:moveTo>
                  <a:pt x="0" y="0"/>
                </a:moveTo>
                <a:lnTo>
                  <a:pt x="5638498" y="0"/>
                </a:lnTo>
                <a:lnTo>
                  <a:pt x="5638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06067" y="1593149"/>
            <a:ext cx="1236333" cy="7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1" i="true" spc="259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2389" y="72009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4" y="0"/>
                </a:lnTo>
                <a:lnTo>
                  <a:pt x="4183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51974" y="500404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4935" y="0"/>
            <a:ext cx="1400485" cy="9986927"/>
            <a:chOff x="0" y="0"/>
            <a:chExt cx="368852" cy="2630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8852" cy="2630302"/>
            </a:xfrm>
            <a:custGeom>
              <a:avLst/>
              <a:gdLst/>
              <a:ahLst/>
              <a:cxnLst/>
              <a:rect r="r" b="b" t="t" l="l"/>
              <a:pathLst>
                <a:path h="2630302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630302"/>
                  </a:lnTo>
                  <a:lnTo>
                    <a:pt x="0" y="2630302"/>
                  </a:lnTo>
                  <a:close/>
                </a:path>
              </a:pathLst>
            </a:custGeom>
            <a:solidFill>
              <a:srgbClr val="FE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68852" cy="2649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45403" y="1028700"/>
            <a:ext cx="9468433" cy="1985254"/>
            <a:chOff x="0" y="0"/>
            <a:chExt cx="1421404" cy="2980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1404" cy="298027"/>
            </a:xfrm>
            <a:custGeom>
              <a:avLst/>
              <a:gdLst/>
              <a:ahLst/>
              <a:cxnLst/>
              <a:rect r="r" b="b" t="t" l="l"/>
              <a:pathLst>
                <a:path h="298027" w="1421404">
                  <a:moveTo>
                    <a:pt x="0" y="0"/>
                  </a:moveTo>
                  <a:lnTo>
                    <a:pt x="1421404" y="0"/>
                  </a:lnTo>
                  <a:lnTo>
                    <a:pt x="1421404" y="298027"/>
                  </a:lnTo>
                  <a:lnTo>
                    <a:pt x="0" y="298027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421404" cy="4409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97265" y="529239"/>
            <a:ext cx="2879684" cy="1974453"/>
          </a:xfrm>
          <a:custGeom>
            <a:avLst/>
            <a:gdLst/>
            <a:ahLst/>
            <a:cxnLst/>
            <a:rect r="r" b="b" t="t" l="l"/>
            <a:pathLst>
              <a:path h="1974453" w="2879684">
                <a:moveTo>
                  <a:pt x="0" y="0"/>
                </a:moveTo>
                <a:lnTo>
                  <a:pt x="2879683" y="0"/>
                </a:lnTo>
                <a:lnTo>
                  <a:pt x="2879683" y="1974453"/>
                </a:lnTo>
                <a:lnTo>
                  <a:pt x="0" y="197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915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15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15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915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111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111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11154" y="819069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912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PRESENTATION D’EQUIPE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91230" y="491517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ETUDE DE MARCHE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1230" y="922020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42307" y="1364065"/>
            <a:ext cx="8633269" cy="155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85"/>
              </a:lnSpc>
              <a:spcBef>
                <a:spcPct val="0"/>
              </a:spcBef>
            </a:pPr>
            <a:r>
              <a:rPr lang="en-US" sz="9265" spc="907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1230" y="32688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PRESENSATION D’IDEE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1230" y="5771874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STATUT JURIDIQUE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1230" y="656189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STRATEGIE COMMERCIALE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1230" y="735192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BUSSNIES CANVAS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91230" y="829574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FEFFFF"/>
                </a:solidFill>
                <a:latin typeface="DM Sans"/>
                <a:ea typeface="DM Sans"/>
                <a:cs typeface="DM Sans"/>
                <a:sym typeface="DM Sans"/>
              </a:rPr>
              <a:t>STRATEGIE FINANCIERE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11154" y="913623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50757" y="8322501"/>
            <a:ext cx="155377" cy="39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6128" y="2385302"/>
            <a:ext cx="11715744" cy="3901094"/>
          </a:xfrm>
          <a:custGeom>
            <a:avLst/>
            <a:gdLst/>
            <a:ahLst/>
            <a:cxnLst/>
            <a:rect r="r" b="b" t="t" l="l"/>
            <a:pathLst>
              <a:path h="3901094" w="11715744">
                <a:moveTo>
                  <a:pt x="0" y="0"/>
                </a:moveTo>
                <a:lnTo>
                  <a:pt x="11715744" y="0"/>
                </a:lnTo>
                <a:lnTo>
                  <a:pt x="11715744" y="3901093"/>
                </a:lnTo>
                <a:lnTo>
                  <a:pt x="0" y="3901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834423" y="1254887"/>
            <a:ext cx="1579621" cy="1573451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43F7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92279" y="6859776"/>
            <a:ext cx="2893849" cy="3188814"/>
          </a:xfrm>
          <a:custGeom>
            <a:avLst/>
            <a:gdLst/>
            <a:ahLst/>
            <a:cxnLst/>
            <a:rect r="r" b="b" t="t" l="l"/>
            <a:pathLst>
              <a:path h="3188814" w="2893849">
                <a:moveTo>
                  <a:pt x="0" y="0"/>
                </a:moveTo>
                <a:lnTo>
                  <a:pt x="2893849" y="0"/>
                </a:lnTo>
                <a:lnTo>
                  <a:pt x="2893849" y="3188814"/>
                </a:lnTo>
                <a:lnTo>
                  <a:pt x="0" y="318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22967" y="1593149"/>
            <a:ext cx="1236333" cy="7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1" i="true" spc="259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1966" y="4170639"/>
            <a:ext cx="10704067" cy="100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3"/>
              </a:lnSpc>
              <a:spcBef>
                <a:spcPct val="0"/>
              </a:spcBef>
            </a:pPr>
            <a:r>
              <a:rPr lang="en-US" sz="5944" spc="582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STATUT JURIDIQUE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45023" y="-5798321"/>
            <a:ext cx="29360619" cy="20784075"/>
            <a:chOff x="0" y="0"/>
            <a:chExt cx="39147492" cy="2771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583572" y="14424403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6893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5290647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77172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490926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08614" y="1076677"/>
            <a:ext cx="7750955" cy="165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8"/>
              </a:lnSpc>
              <a:spcBef>
                <a:spcPct val="0"/>
              </a:spcBef>
            </a:pPr>
            <a:r>
              <a:rPr lang="en-US" sz="4817" spc="472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STRATÉGIE COMMERCIALE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220" y="5154118"/>
            <a:ext cx="4768374" cy="44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b="true" sz="2546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Essais Gratuits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24393" y="4811952"/>
            <a:ext cx="2452688" cy="7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Campagnes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de Sensibilisation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4019" y="5176533"/>
            <a:ext cx="3336907" cy="41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b="true" sz="237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Témoignages Clients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14637" y="4919028"/>
            <a:ext cx="2072759" cy="7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i="true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 </a:t>
            </a: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Programmes </a:t>
            </a:r>
          </a:p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 Parrainage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45023" y="-5798321"/>
            <a:ext cx="29360619" cy="20784075"/>
            <a:chOff x="0" y="0"/>
            <a:chExt cx="39147492" cy="2771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583572" y="14424403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63920" cy="13287697"/>
            </a:xfrm>
            <a:custGeom>
              <a:avLst/>
              <a:gdLst/>
              <a:ahLst/>
              <a:cxnLst/>
              <a:rect r="r" b="b" t="t" l="l"/>
              <a:pathLst>
                <a:path h="13287697" w="15563920">
                  <a:moveTo>
                    <a:pt x="0" y="0"/>
                  </a:moveTo>
                  <a:lnTo>
                    <a:pt x="15563920" y="0"/>
                  </a:lnTo>
                  <a:lnTo>
                    <a:pt x="15563920" y="13287697"/>
                  </a:lnTo>
                  <a:lnTo>
                    <a:pt x="0" y="132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6893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5290647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77172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0" y="0"/>
                </a:moveTo>
                <a:lnTo>
                  <a:pt x="4120181" y="0"/>
                </a:lnTo>
                <a:lnTo>
                  <a:pt x="4120181" y="1618107"/>
                </a:lnTo>
                <a:lnTo>
                  <a:pt x="0" y="161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490926" y="4593716"/>
            <a:ext cx="4120181" cy="1618107"/>
          </a:xfrm>
          <a:custGeom>
            <a:avLst/>
            <a:gdLst/>
            <a:ahLst/>
            <a:cxnLst/>
            <a:rect r="r" b="b" t="t" l="l"/>
            <a:pathLst>
              <a:path h="1618107" w="4120181">
                <a:moveTo>
                  <a:pt x="4120181" y="1618107"/>
                </a:moveTo>
                <a:lnTo>
                  <a:pt x="0" y="1618107"/>
                </a:lnTo>
                <a:lnTo>
                  <a:pt x="0" y="0"/>
                </a:lnTo>
                <a:lnTo>
                  <a:pt x="4120181" y="0"/>
                </a:lnTo>
                <a:lnTo>
                  <a:pt x="4120181" y="16181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08614" y="1076677"/>
            <a:ext cx="7750955" cy="165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8"/>
              </a:lnSpc>
              <a:spcBef>
                <a:spcPct val="0"/>
              </a:spcBef>
            </a:pPr>
            <a:r>
              <a:rPr lang="en-US" sz="4817" spc="472">
                <a:solidFill>
                  <a:srgbClr val="00297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STRATÉGIE COMMERCIALE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6585" y="4983035"/>
            <a:ext cx="1979771" cy="7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 </a:t>
            </a: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Partenariats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Stratégiques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7074" y="5139997"/>
            <a:ext cx="2793242" cy="43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2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Formation Client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9683" y="4768623"/>
            <a:ext cx="2289691" cy="11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Participation à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 Événements</a:t>
            </a:r>
            <a:r>
              <a:rPr lang="en-US" b="true" sz="2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Professionnels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11703" y="4963885"/>
            <a:ext cx="2103358" cy="78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 Évolutivité et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Mises à Jour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2844376" y="994097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566880" y="7281600"/>
            <a:ext cx="19050" cy="46053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14847" y="3675618"/>
            <a:ext cx="8729153" cy="20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1"/>
              </a:lnSpc>
              <a:spcBef>
                <a:spcPct val="0"/>
              </a:spcBef>
            </a:pPr>
            <a:r>
              <a:rPr lang="en-US" sz="5928" spc="581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BUSINESS MODEL CANVAS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18391" y="224262"/>
            <a:ext cx="6948424" cy="9838476"/>
          </a:xfrm>
          <a:custGeom>
            <a:avLst/>
            <a:gdLst/>
            <a:ahLst/>
            <a:cxnLst/>
            <a:rect r="r" b="b" t="t" l="l"/>
            <a:pathLst>
              <a:path h="9838476" w="6948424">
                <a:moveTo>
                  <a:pt x="0" y="0"/>
                </a:moveTo>
                <a:lnTo>
                  <a:pt x="6948423" y="0"/>
                </a:lnTo>
                <a:lnTo>
                  <a:pt x="6948423" y="9838476"/>
                </a:lnTo>
                <a:lnTo>
                  <a:pt x="0" y="9838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747720" y="-731904"/>
            <a:ext cx="0" cy="352120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3766770" y="7281679"/>
            <a:ext cx="19050" cy="46053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87454" y="2789304"/>
            <a:ext cx="10772770" cy="4904564"/>
          </a:xfrm>
          <a:custGeom>
            <a:avLst/>
            <a:gdLst/>
            <a:ahLst/>
            <a:cxnLst/>
            <a:rect r="r" b="b" t="t" l="l"/>
            <a:pathLst>
              <a:path h="4904564" w="10772770">
                <a:moveTo>
                  <a:pt x="0" y="0"/>
                </a:moveTo>
                <a:lnTo>
                  <a:pt x="10772770" y="0"/>
                </a:lnTo>
                <a:lnTo>
                  <a:pt x="10772770" y="4904564"/>
                </a:lnTo>
                <a:lnTo>
                  <a:pt x="0" y="4904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26" t="-3999" r="-608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78757" y="3726045"/>
            <a:ext cx="8729153" cy="20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1"/>
              </a:lnSpc>
            </a:pPr>
            <a:r>
              <a:rPr lang="en-US" sz="5928" spc="581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ETUDE </a:t>
            </a:r>
          </a:p>
          <a:p>
            <a:pPr algn="ctr" marL="0" indent="0" lvl="0">
              <a:lnSpc>
                <a:spcPts val="8181"/>
              </a:lnSpc>
              <a:spcBef>
                <a:spcPct val="0"/>
              </a:spcBef>
            </a:pPr>
            <a:r>
              <a:rPr lang="en-US" sz="5928" spc="581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FINANCIERE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974" y="53041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3222" y="721880"/>
            <a:ext cx="1407179" cy="1541730"/>
          </a:xfrm>
          <a:custGeom>
            <a:avLst/>
            <a:gdLst/>
            <a:ahLst/>
            <a:cxnLst/>
            <a:rect r="r" b="b" t="t" l="l"/>
            <a:pathLst>
              <a:path h="1541730" w="1407179">
                <a:moveTo>
                  <a:pt x="0" y="0"/>
                </a:moveTo>
                <a:lnTo>
                  <a:pt x="1407179" y="0"/>
                </a:lnTo>
                <a:lnTo>
                  <a:pt x="1407179" y="1541730"/>
                </a:lnTo>
                <a:lnTo>
                  <a:pt x="0" y="154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2262" y="6075766"/>
            <a:ext cx="3705886" cy="4211234"/>
          </a:xfrm>
          <a:custGeom>
            <a:avLst/>
            <a:gdLst/>
            <a:ahLst/>
            <a:cxnLst/>
            <a:rect r="r" b="b" t="t" l="l"/>
            <a:pathLst>
              <a:path h="4211234" w="3705886">
                <a:moveTo>
                  <a:pt x="0" y="0"/>
                </a:moveTo>
                <a:lnTo>
                  <a:pt x="3705886" y="0"/>
                </a:lnTo>
                <a:lnTo>
                  <a:pt x="3705886" y="4211234"/>
                </a:lnTo>
                <a:lnTo>
                  <a:pt x="0" y="4211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5699" y="4904119"/>
            <a:ext cx="8600175" cy="190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6"/>
              </a:lnSpc>
              <a:spcBef>
                <a:spcPct val="0"/>
              </a:spcBef>
            </a:pPr>
            <a:r>
              <a:rPr lang="en-US" sz="3597" i="true">
                <a:solidFill>
                  <a:srgbClr val="FDFBFB"/>
                </a:solidFill>
                <a:latin typeface="Arimo Italics"/>
                <a:ea typeface="Arimo Italics"/>
                <a:cs typeface="Arimo Italics"/>
                <a:sym typeface="Arimo Italics"/>
              </a:rPr>
              <a:t>Les Petite Entreprises =1000---&gt;5000 </a:t>
            </a:r>
          </a:p>
          <a:p>
            <a:pPr algn="l">
              <a:lnSpc>
                <a:spcPts val="5036"/>
              </a:lnSpc>
              <a:spcBef>
                <a:spcPct val="0"/>
              </a:spcBef>
            </a:pPr>
            <a:r>
              <a:rPr lang="en-US" sz="3597" i="true">
                <a:solidFill>
                  <a:srgbClr val="FDFBFB"/>
                </a:solidFill>
                <a:latin typeface="Arimo Italics"/>
                <a:ea typeface="Arimo Italics"/>
                <a:cs typeface="Arimo Italics"/>
                <a:sym typeface="Arimo Italics"/>
              </a:rPr>
              <a:t>Les Moyenne Entreprises =5000--&gt;10000</a:t>
            </a:r>
          </a:p>
          <a:p>
            <a:pPr algn="l">
              <a:lnSpc>
                <a:spcPts val="5036"/>
              </a:lnSpc>
              <a:spcBef>
                <a:spcPct val="0"/>
              </a:spcBef>
            </a:pPr>
            <a:r>
              <a:rPr lang="en-US" sz="3597" i="true">
                <a:solidFill>
                  <a:srgbClr val="FDFBFB"/>
                </a:solidFill>
                <a:latin typeface="Arimo Italics"/>
                <a:ea typeface="Arimo Italics"/>
                <a:cs typeface="Arimo Italics"/>
                <a:sym typeface="Arimo Italics"/>
              </a:rPr>
              <a:t>Les Grand Entreprises =10000--&gt;50000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53159" y="885825"/>
            <a:ext cx="8603146" cy="107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2"/>
              </a:lnSpc>
              <a:spcBef>
                <a:spcPct val="0"/>
              </a:spcBef>
            </a:pPr>
            <a:r>
              <a:rPr lang="en-US" b="true" sz="6101">
                <a:solidFill>
                  <a:srgbClr val="FDFBFB"/>
                </a:solidFill>
                <a:latin typeface="Arimo Bold"/>
                <a:ea typeface="Arimo Bold"/>
                <a:cs typeface="Arimo Bold"/>
                <a:sym typeface="Arimo Bold"/>
              </a:rPr>
              <a:t>NOS PRIX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7678" y="-747457"/>
            <a:ext cx="4054035" cy="2218663"/>
          </a:xfrm>
          <a:custGeom>
            <a:avLst/>
            <a:gdLst/>
            <a:ahLst/>
            <a:cxnLst/>
            <a:rect r="r" b="b" t="t" l="l"/>
            <a:pathLst>
              <a:path h="2218663" w="4054035">
                <a:moveTo>
                  <a:pt x="0" y="0"/>
                </a:moveTo>
                <a:lnTo>
                  <a:pt x="4054035" y="0"/>
                </a:lnTo>
                <a:lnTo>
                  <a:pt x="4054035" y="2218663"/>
                </a:lnTo>
                <a:lnTo>
                  <a:pt x="0" y="2218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2844376" y="994097"/>
            <a:ext cx="35212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566880" y="7281600"/>
            <a:ext cx="19050" cy="46053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14847" y="3675618"/>
            <a:ext cx="8729153" cy="20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1"/>
              </a:lnSpc>
            </a:pPr>
            <a:r>
              <a:rPr lang="en-US" sz="5928" spc="581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BILAN</a:t>
            </a:r>
          </a:p>
          <a:p>
            <a:pPr algn="ctr" marL="0" indent="0" lvl="0">
              <a:lnSpc>
                <a:spcPts val="8181"/>
              </a:lnSpc>
              <a:spcBef>
                <a:spcPct val="0"/>
              </a:spcBef>
            </a:pPr>
            <a:r>
              <a:rPr lang="en-US" sz="5928" spc="581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INITIAL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18688" y="334860"/>
            <a:ext cx="6568536" cy="9617279"/>
          </a:xfrm>
          <a:custGeom>
            <a:avLst/>
            <a:gdLst/>
            <a:ahLst/>
            <a:cxnLst/>
            <a:rect r="r" b="b" t="t" l="l"/>
            <a:pathLst>
              <a:path h="9617279" w="6568536">
                <a:moveTo>
                  <a:pt x="0" y="0"/>
                </a:moveTo>
                <a:lnTo>
                  <a:pt x="6568536" y="0"/>
                </a:lnTo>
                <a:lnTo>
                  <a:pt x="6568536" y="9617280"/>
                </a:lnTo>
                <a:lnTo>
                  <a:pt x="0" y="9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4916" y="3513202"/>
            <a:ext cx="9852624" cy="2633338"/>
          </a:xfrm>
          <a:custGeom>
            <a:avLst/>
            <a:gdLst/>
            <a:ahLst/>
            <a:cxnLst/>
            <a:rect r="r" b="b" t="t" l="l"/>
            <a:pathLst>
              <a:path h="2633338" w="9852624">
                <a:moveTo>
                  <a:pt x="0" y="0"/>
                </a:moveTo>
                <a:lnTo>
                  <a:pt x="9852624" y="0"/>
                </a:lnTo>
                <a:lnTo>
                  <a:pt x="9852624" y="2633338"/>
                </a:lnTo>
                <a:lnTo>
                  <a:pt x="0" y="263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974" y="53041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6648" y="2195785"/>
            <a:ext cx="6860371" cy="7416617"/>
          </a:xfrm>
          <a:custGeom>
            <a:avLst/>
            <a:gdLst/>
            <a:ahLst/>
            <a:cxnLst/>
            <a:rect r="r" b="b" t="t" l="l"/>
            <a:pathLst>
              <a:path h="7416617" w="6860371">
                <a:moveTo>
                  <a:pt x="0" y="0"/>
                </a:moveTo>
                <a:lnTo>
                  <a:pt x="6860371" y="0"/>
                </a:lnTo>
                <a:lnTo>
                  <a:pt x="6860371" y="7416617"/>
                </a:lnTo>
                <a:lnTo>
                  <a:pt x="0" y="7416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3263" y="2195785"/>
            <a:ext cx="7141255" cy="7416617"/>
          </a:xfrm>
          <a:custGeom>
            <a:avLst/>
            <a:gdLst/>
            <a:ahLst/>
            <a:cxnLst/>
            <a:rect r="r" b="b" t="t" l="l"/>
            <a:pathLst>
              <a:path h="7416617" w="7141255">
                <a:moveTo>
                  <a:pt x="0" y="0"/>
                </a:moveTo>
                <a:lnTo>
                  <a:pt x="7141255" y="0"/>
                </a:lnTo>
                <a:lnTo>
                  <a:pt x="7141255" y="7416617"/>
                </a:lnTo>
                <a:lnTo>
                  <a:pt x="0" y="7416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7809" y="482679"/>
            <a:ext cx="13004305" cy="151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4"/>
              </a:lnSpc>
              <a:spcBef>
                <a:spcPct val="0"/>
              </a:spcBef>
            </a:pPr>
            <a:r>
              <a:rPr lang="en-US" sz="8923" spc="874">
                <a:solidFill>
                  <a:srgbClr val="FDFBF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BRAINSTORMING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95751" y="-4293249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9186" y="1037627"/>
            <a:ext cx="9971131" cy="8229600"/>
          </a:xfrm>
          <a:custGeom>
            <a:avLst/>
            <a:gdLst/>
            <a:ahLst/>
            <a:cxnLst/>
            <a:rect r="r" b="b" t="t" l="l"/>
            <a:pathLst>
              <a:path h="8229600" w="9971131">
                <a:moveTo>
                  <a:pt x="0" y="0"/>
                </a:moveTo>
                <a:lnTo>
                  <a:pt x="9971131" y="0"/>
                </a:lnTo>
                <a:lnTo>
                  <a:pt x="9971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23" t="0" r="-118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693" y="205798"/>
            <a:ext cx="9325140" cy="8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6"/>
              </a:lnSpc>
              <a:spcBef>
                <a:spcPct val="0"/>
              </a:spcBef>
            </a:pPr>
            <a:r>
              <a:rPr lang="en-US" sz="4873" spc="477">
                <a:solidFill>
                  <a:srgbClr val="FE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NOTRE ENTREPRISE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052706" y="4401184"/>
            <a:ext cx="8718976" cy="1172850"/>
            <a:chOff x="0" y="0"/>
            <a:chExt cx="11625302" cy="1563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25326" cy="1563751"/>
            </a:xfrm>
            <a:custGeom>
              <a:avLst/>
              <a:gdLst/>
              <a:ahLst/>
              <a:cxnLst/>
              <a:rect r="r" b="b" t="t" l="l"/>
              <a:pathLst>
                <a:path h="1563751" w="11625326">
                  <a:moveTo>
                    <a:pt x="0" y="0"/>
                  </a:moveTo>
                  <a:lnTo>
                    <a:pt x="11625326" y="0"/>
                  </a:lnTo>
                  <a:lnTo>
                    <a:pt x="11625326" y="1563751"/>
                  </a:lnTo>
                  <a:lnTo>
                    <a:pt x="0" y="1563751"/>
                  </a:lnTo>
                  <a:close/>
                </a:path>
              </a:pathLst>
            </a:custGeom>
            <a:solidFill>
              <a:srgbClr val="00899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625302" cy="1582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720"/>
                </a:lnSpc>
              </a:pPr>
              <a:r>
                <a:rPr lang="en-US" sz="3100" i="true">
                  <a:solidFill>
                    <a:srgbClr val="FEFFFF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Service 1: Sourcing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2633" y="4401184"/>
            <a:ext cx="1535367" cy="1394626"/>
            <a:chOff x="0" y="0"/>
            <a:chExt cx="2047156" cy="1859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7113" cy="1859534"/>
            </a:xfrm>
            <a:custGeom>
              <a:avLst/>
              <a:gdLst/>
              <a:ahLst/>
              <a:cxnLst/>
              <a:rect r="r" b="b" t="t" l="l"/>
              <a:pathLst>
                <a:path h="1859534" w="2047113">
                  <a:moveTo>
                    <a:pt x="0" y="1563116"/>
                  </a:moveTo>
                  <a:cubicBezTo>
                    <a:pt x="686816" y="1657477"/>
                    <a:pt x="1360297" y="1765173"/>
                    <a:pt x="2047113" y="1859534"/>
                  </a:cubicBezTo>
                  <a:cubicBezTo>
                    <a:pt x="2047113" y="1468755"/>
                    <a:pt x="2047113" y="1091438"/>
                    <a:pt x="2047113" y="700659"/>
                  </a:cubicBezTo>
                  <a:cubicBezTo>
                    <a:pt x="1360297" y="471551"/>
                    <a:pt x="686816" y="242570"/>
                    <a:pt x="0" y="0"/>
                  </a:cubicBezTo>
                  <a:cubicBezTo>
                    <a:pt x="0" y="525526"/>
                    <a:pt x="0" y="1037590"/>
                    <a:pt x="0" y="1563116"/>
                  </a:cubicBezTo>
                  <a:close/>
                </a:path>
              </a:pathLst>
            </a:custGeom>
            <a:solidFill>
              <a:srgbClr val="00677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52553" y="5838459"/>
            <a:ext cx="7319130" cy="1172850"/>
            <a:chOff x="0" y="0"/>
            <a:chExt cx="9758840" cy="15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8807" cy="1563751"/>
            </a:xfrm>
            <a:custGeom>
              <a:avLst/>
              <a:gdLst/>
              <a:ahLst/>
              <a:cxnLst/>
              <a:rect r="r" b="b" t="t" l="l"/>
              <a:pathLst>
                <a:path h="1563751" w="9758807">
                  <a:moveTo>
                    <a:pt x="0" y="0"/>
                  </a:moveTo>
                  <a:lnTo>
                    <a:pt x="9758807" y="0"/>
                  </a:lnTo>
                  <a:lnTo>
                    <a:pt x="9758807" y="1563751"/>
                  </a:lnTo>
                  <a:lnTo>
                    <a:pt x="0" y="1563751"/>
                  </a:lnTo>
                  <a:close/>
                </a:path>
              </a:pathLst>
            </a:custGeom>
            <a:solidFill>
              <a:srgbClr val="00B6C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758840" cy="1582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0" indent="0" lvl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 i="true">
                  <a:solidFill>
                    <a:srgbClr val="FEFFFF"/>
                  </a:solidFill>
                  <a:latin typeface="Arimo Italics"/>
                  <a:ea typeface="Arimo Italics"/>
                  <a:cs typeface="Arimo Italics"/>
                  <a:sym typeface="Arimo Italics"/>
                </a:rPr>
                <a:t>Service 2 :Entretion avec IA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52633" y="5838459"/>
            <a:ext cx="1535367" cy="1172850"/>
            <a:chOff x="0" y="0"/>
            <a:chExt cx="2047156" cy="1563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7113" cy="1563751"/>
            </a:xfrm>
            <a:custGeom>
              <a:avLst/>
              <a:gdLst/>
              <a:ahLst/>
              <a:cxnLst/>
              <a:rect r="r" b="b" t="t" l="l"/>
              <a:pathLst>
                <a:path h="1563751" w="2047113">
                  <a:moveTo>
                    <a:pt x="0" y="1563751"/>
                  </a:moveTo>
                  <a:cubicBezTo>
                    <a:pt x="686816" y="1496314"/>
                    <a:pt x="1360297" y="1429004"/>
                    <a:pt x="2047113" y="1361567"/>
                  </a:cubicBezTo>
                  <a:cubicBezTo>
                    <a:pt x="2047113" y="970661"/>
                    <a:pt x="2047113" y="593090"/>
                    <a:pt x="2047113" y="202184"/>
                  </a:cubicBezTo>
                  <a:cubicBezTo>
                    <a:pt x="1360297" y="134747"/>
                    <a:pt x="686816" y="67437"/>
                    <a:pt x="0" y="0"/>
                  </a:cubicBezTo>
                  <a:cubicBezTo>
                    <a:pt x="0" y="525780"/>
                    <a:pt x="0" y="1038098"/>
                    <a:pt x="0" y="1563751"/>
                  </a:cubicBezTo>
                  <a:close/>
                </a:path>
              </a:pathLst>
            </a:custGeom>
            <a:solidFill>
              <a:srgbClr val="00899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4439" y="3288409"/>
            <a:ext cx="6105921" cy="333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6"/>
              </a:lnSpc>
            </a:pPr>
            <a:r>
              <a:rPr lang="en-US" sz="27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DigiHire est une plateforme de recrutement et sourcing digitale qui utilise des technologies avancées pour automatiser et optimiser le processus de recrutement.</a:t>
            </a:r>
          </a:p>
          <a:p>
            <a:pPr algn="just">
              <a:lnSpc>
                <a:spcPts val="3786"/>
              </a:lnSpc>
            </a:pPr>
            <a:r>
              <a:rPr lang="en-US" sz="270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Elle offre deux services clés .</a:t>
            </a:r>
          </a:p>
          <a:p>
            <a:pPr algn="l">
              <a:lnSpc>
                <a:spcPts val="378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89CDB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997475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270" t="0" r="-3557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9077" y="694369"/>
            <a:ext cx="15734788" cy="2314613"/>
            <a:chOff x="0" y="0"/>
            <a:chExt cx="20979718" cy="308615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85725"/>
              <a:ext cx="20741568" cy="198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39"/>
                </a:lnSpc>
              </a:pPr>
              <a:r>
                <a:rPr lang="en-US" sz="10217" spc="-459">
                  <a:solidFill>
                    <a:srgbClr val="589CD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IDENTITÉ VISUELLE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8150" y="2569347"/>
              <a:ext cx="20741568" cy="516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523999"/>
            <a:ext cx="8291795" cy="347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</a:p>
          <a:p>
            <a:pPr algn="just">
              <a:lnSpc>
                <a:spcPts val="3915"/>
              </a:lnSpc>
            </a:pPr>
            <a:r>
              <a:rPr lang="en-US" sz="2796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couleur bleue est souvent associée à la confiance, à la sécurité et à la fiabilité.</a:t>
            </a:r>
          </a:p>
          <a:p>
            <a:pPr algn="just">
              <a:lnSpc>
                <a:spcPts val="3915"/>
              </a:lnSpc>
            </a:pPr>
            <a:r>
              <a:rPr lang="en-US" sz="2796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loupe est un symbole classique de la recherche. Elle représente la capacité de la plateforme à aider les recruteurs à trouver les meilleurs candidats.</a:t>
            </a:r>
          </a:p>
          <a:p>
            <a:pPr algn="just">
              <a:lnSpc>
                <a:spcPts val="391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05533" y="9191625"/>
            <a:ext cx="12615137" cy="62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0"/>
              </a:lnSpc>
              <a:spcBef>
                <a:spcPct val="0"/>
              </a:spcBef>
            </a:pPr>
            <a:r>
              <a:rPr lang="en-US" b="true" sz="3702" spc="30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CONNECTER LES TALENTS FUTURS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49264" t="0" r="-4926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9425" y="3457722"/>
            <a:ext cx="3480210" cy="5088484"/>
            <a:chOff x="0" y="0"/>
            <a:chExt cx="4640280" cy="67846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898342"/>
              <a:ext cx="4640280" cy="886303"/>
            </a:xfrm>
            <a:custGeom>
              <a:avLst/>
              <a:gdLst/>
              <a:ahLst/>
              <a:cxnLst/>
              <a:rect r="r" b="b" t="t" l="l"/>
              <a:pathLst>
                <a:path h="886303" w="4640280">
                  <a:moveTo>
                    <a:pt x="0" y="0"/>
                  </a:moveTo>
                  <a:lnTo>
                    <a:pt x="4640280" y="0"/>
                  </a:lnTo>
                  <a:lnTo>
                    <a:pt x="4640280" y="886303"/>
                  </a:lnTo>
                  <a:lnTo>
                    <a:pt x="0" y="88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02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4640280" cy="6245703"/>
              <a:chOff x="0" y="0"/>
              <a:chExt cx="812800" cy="109400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1094009"/>
              </a:xfrm>
              <a:custGeom>
                <a:avLst/>
                <a:gdLst/>
                <a:ahLst/>
                <a:cxnLst/>
                <a:rect r="r" b="b" t="t" l="l"/>
                <a:pathLst>
                  <a:path h="1094009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1068922"/>
                    </a:lnTo>
                    <a:cubicBezTo>
                      <a:pt x="812800" y="1075576"/>
                      <a:pt x="810157" y="1081957"/>
                      <a:pt x="805452" y="1086661"/>
                    </a:cubicBezTo>
                    <a:cubicBezTo>
                      <a:pt x="800748" y="1091366"/>
                      <a:pt x="794367" y="1094009"/>
                      <a:pt x="787714" y="1094009"/>
                    </a:cubicBezTo>
                    <a:lnTo>
                      <a:pt x="25086" y="1094009"/>
                    </a:lnTo>
                    <a:cubicBezTo>
                      <a:pt x="11232" y="1094009"/>
                      <a:pt x="0" y="1082777"/>
                      <a:pt x="0" y="1068922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812800" cy="1113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18794" y="3662041"/>
            <a:ext cx="2641473" cy="264147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280" r="0" b="-428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4577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060782" y="3457722"/>
            <a:ext cx="3480210" cy="5088484"/>
            <a:chOff x="0" y="0"/>
            <a:chExt cx="4640280" cy="67846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5898342"/>
              <a:ext cx="4640280" cy="886303"/>
            </a:xfrm>
            <a:custGeom>
              <a:avLst/>
              <a:gdLst/>
              <a:ahLst/>
              <a:cxnLst/>
              <a:rect r="r" b="b" t="t" l="l"/>
              <a:pathLst>
                <a:path h="886303" w="4640280">
                  <a:moveTo>
                    <a:pt x="0" y="0"/>
                  </a:moveTo>
                  <a:lnTo>
                    <a:pt x="4640280" y="0"/>
                  </a:lnTo>
                  <a:lnTo>
                    <a:pt x="4640280" y="886303"/>
                  </a:lnTo>
                  <a:lnTo>
                    <a:pt x="0" y="88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02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640280" cy="6245703"/>
              <a:chOff x="0" y="0"/>
              <a:chExt cx="812800" cy="109400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1094009"/>
              </a:xfrm>
              <a:custGeom>
                <a:avLst/>
                <a:gdLst/>
                <a:ahLst/>
                <a:cxnLst/>
                <a:rect r="r" b="b" t="t" l="l"/>
                <a:pathLst>
                  <a:path h="1094009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1068922"/>
                    </a:lnTo>
                    <a:cubicBezTo>
                      <a:pt x="812800" y="1075576"/>
                      <a:pt x="810157" y="1081957"/>
                      <a:pt x="805452" y="1086661"/>
                    </a:cubicBezTo>
                    <a:cubicBezTo>
                      <a:pt x="800748" y="1091366"/>
                      <a:pt x="794367" y="1094009"/>
                      <a:pt x="787714" y="1094009"/>
                    </a:cubicBezTo>
                    <a:lnTo>
                      <a:pt x="25086" y="1094009"/>
                    </a:lnTo>
                    <a:cubicBezTo>
                      <a:pt x="11232" y="1094009"/>
                      <a:pt x="0" y="1082777"/>
                      <a:pt x="0" y="1068922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812800" cy="1113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480151" y="3662041"/>
            <a:ext cx="2641473" cy="2641473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4577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421786" y="3457722"/>
            <a:ext cx="3480210" cy="5088484"/>
            <a:chOff x="0" y="0"/>
            <a:chExt cx="4640280" cy="67846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5898342"/>
              <a:ext cx="4640280" cy="886303"/>
            </a:xfrm>
            <a:custGeom>
              <a:avLst/>
              <a:gdLst/>
              <a:ahLst/>
              <a:cxnLst/>
              <a:rect r="r" b="b" t="t" l="l"/>
              <a:pathLst>
                <a:path h="886303" w="4640280">
                  <a:moveTo>
                    <a:pt x="0" y="0"/>
                  </a:moveTo>
                  <a:lnTo>
                    <a:pt x="4640280" y="0"/>
                  </a:lnTo>
                  <a:lnTo>
                    <a:pt x="4640280" y="886303"/>
                  </a:lnTo>
                  <a:lnTo>
                    <a:pt x="0" y="88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02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4640280" cy="6245703"/>
              <a:chOff x="0" y="0"/>
              <a:chExt cx="812800" cy="109400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1094009"/>
              </a:xfrm>
              <a:custGeom>
                <a:avLst/>
                <a:gdLst/>
                <a:ahLst/>
                <a:cxnLst/>
                <a:rect r="r" b="b" t="t" l="l"/>
                <a:pathLst>
                  <a:path h="1094009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1068922"/>
                    </a:lnTo>
                    <a:cubicBezTo>
                      <a:pt x="812800" y="1075576"/>
                      <a:pt x="810157" y="1081957"/>
                      <a:pt x="805452" y="1086661"/>
                    </a:cubicBezTo>
                    <a:cubicBezTo>
                      <a:pt x="800748" y="1091366"/>
                      <a:pt x="794367" y="1094009"/>
                      <a:pt x="787714" y="1094009"/>
                    </a:cubicBezTo>
                    <a:lnTo>
                      <a:pt x="25086" y="1094009"/>
                    </a:lnTo>
                    <a:cubicBezTo>
                      <a:pt x="11232" y="1094009"/>
                      <a:pt x="0" y="1082777"/>
                      <a:pt x="0" y="1068922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812800" cy="1113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841155" y="3662041"/>
            <a:ext cx="2641473" cy="264147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54424" t="-16450" r="-38872" b="-45888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4577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461627" y="1433558"/>
            <a:ext cx="9364746" cy="1456439"/>
            <a:chOff x="0" y="0"/>
            <a:chExt cx="1405839" cy="2186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05839" cy="218641"/>
            </a:xfrm>
            <a:custGeom>
              <a:avLst/>
              <a:gdLst/>
              <a:ahLst/>
              <a:cxnLst/>
              <a:rect r="r" b="b" t="t" l="l"/>
              <a:pathLst>
                <a:path h="218641" w="1405839">
                  <a:moveTo>
                    <a:pt x="0" y="0"/>
                  </a:moveTo>
                  <a:lnTo>
                    <a:pt x="1405839" y="0"/>
                  </a:lnTo>
                  <a:lnTo>
                    <a:pt x="1405839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1405839" cy="3329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8646"/>
                </a:lnSpc>
                <a:spcBef>
                  <a:spcPct val="0"/>
                </a:spcBef>
              </a:pPr>
              <a:r>
                <a:rPr lang="en-US" sz="6265" spc="614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NOTRE EQUIPE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78296" y="3457722"/>
            <a:ext cx="3480210" cy="5088484"/>
            <a:chOff x="0" y="0"/>
            <a:chExt cx="4640280" cy="678464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5898342"/>
              <a:ext cx="4640280" cy="886303"/>
            </a:xfrm>
            <a:custGeom>
              <a:avLst/>
              <a:gdLst/>
              <a:ahLst/>
              <a:cxnLst/>
              <a:rect r="r" b="b" t="t" l="l"/>
              <a:pathLst>
                <a:path h="886303" w="4640280">
                  <a:moveTo>
                    <a:pt x="0" y="0"/>
                  </a:moveTo>
                  <a:lnTo>
                    <a:pt x="4640280" y="0"/>
                  </a:lnTo>
                  <a:lnTo>
                    <a:pt x="4640280" y="886303"/>
                  </a:lnTo>
                  <a:lnTo>
                    <a:pt x="0" y="88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402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0" y="0"/>
              <a:ext cx="4640280" cy="6245703"/>
              <a:chOff x="0" y="0"/>
              <a:chExt cx="812800" cy="109400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1094009"/>
              </a:xfrm>
              <a:custGeom>
                <a:avLst/>
                <a:gdLst/>
                <a:ahLst/>
                <a:cxnLst/>
                <a:rect r="r" b="b" t="t" l="l"/>
                <a:pathLst>
                  <a:path h="1094009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1068922"/>
                    </a:lnTo>
                    <a:cubicBezTo>
                      <a:pt x="812800" y="1075576"/>
                      <a:pt x="810157" y="1081957"/>
                      <a:pt x="805452" y="1086661"/>
                    </a:cubicBezTo>
                    <a:cubicBezTo>
                      <a:pt x="800748" y="1091366"/>
                      <a:pt x="794367" y="1094009"/>
                      <a:pt x="787714" y="1094009"/>
                    </a:cubicBezTo>
                    <a:lnTo>
                      <a:pt x="25086" y="1094009"/>
                    </a:lnTo>
                    <a:cubicBezTo>
                      <a:pt x="11232" y="1094009"/>
                      <a:pt x="0" y="1082777"/>
                      <a:pt x="0" y="1068922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812800" cy="1113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197664" y="3662041"/>
            <a:ext cx="2641473" cy="2641473"/>
            <a:chOff x="0" y="0"/>
            <a:chExt cx="6350000" cy="6350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7"/>
              <a:stretch>
                <a:fillRect l="-33312" t="-123670" r="-43682" b="-12321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4577C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486374" y="6946308"/>
            <a:ext cx="2673496" cy="8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Développeur front end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10661" y="6375260"/>
            <a:ext cx="3024922" cy="43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b="true" sz="249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RABIH Rayhana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47378" y="6946308"/>
            <a:ext cx="2673496" cy="8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Développeuse Back-end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71665" y="6375260"/>
            <a:ext cx="3024922" cy="43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b="true" sz="249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NASSIF Douha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03888" y="6946308"/>
            <a:ext cx="2673496" cy="40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Ingénieur 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02838" y="6375260"/>
            <a:ext cx="3231125" cy="43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b="true" sz="249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ELOUALID Oumaima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02385" y="6375260"/>
            <a:ext cx="3024922" cy="43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b="true" sz="249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ZAHDI ghita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78098" y="6946308"/>
            <a:ext cx="2673496" cy="40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chef de projet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9116" y="1490176"/>
            <a:ext cx="5471959" cy="8000660"/>
            <a:chOff x="0" y="0"/>
            <a:chExt cx="7295946" cy="106675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9274007"/>
              <a:ext cx="7295946" cy="1393540"/>
            </a:xfrm>
            <a:custGeom>
              <a:avLst/>
              <a:gdLst/>
              <a:ahLst/>
              <a:cxnLst/>
              <a:rect r="r" b="b" t="t" l="l"/>
              <a:pathLst>
                <a:path h="1393540" w="7295946">
                  <a:moveTo>
                    <a:pt x="0" y="0"/>
                  </a:moveTo>
                  <a:lnTo>
                    <a:pt x="7295946" y="0"/>
                  </a:lnTo>
                  <a:lnTo>
                    <a:pt x="7295946" y="1393540"/>
                  </a:lnTo>
                  <a:lnTo>
                    <a:pt x="0" y="139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402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7295946" cy="9820164"/>
              <a:chOff x="0" y="0"/>
              <a:chExt cx="812800" cy="109400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094009"/>
              </a:xfrm>
              <a:custGeom>
                <a:avLst/>
                <a:gdLst/>
                <a:ahLst/>
                <a:cxnLst/>
                <a:rect r="r" b="b" t="t" l="l"/>
                <a:pathLst>
                  <a:path h="1094009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1068922"/>
                    </a:lnTo>
                    <a:cubicBezTo>
                      <a:pt x="812800" y="1075576"/>
                      <a:pt x="810157" y="1081957"/>
                      <a:pt x="805452" y="1086661"/>
                    </a:cubicBezTo>
                    <a:cubicBezTo>
                      <a:pt x="800748" y="1091366"/>
                      <a:pt x="794367" y="1094009"/>
                      <a:pt x="787714" y="1094009"/>
                    </a:cubicBezTo>
                    <a:lnTo>
                      <a:pt x="25086" y="1094009"/>
                    </a:lnTo>
                    <a:cubicBezTo>
                      <a:pt x="11232" y="1094009"/>
                      <a:pt x="0" y="1082777"/>
                      <a:pt x="0" y="1068922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812800" cy="1113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728492" y="1811428"/>
            <a:ext cx="4153207" cy="415320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0457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20096" y="1028700"/>
            <a:ext cx="9364746" cy="1533951"/>
            <a:chOff x="0" y="0"/>
            <a:chExt cx="1405839" cy="2302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5839" cy="230277"/>
            </a:xfrm>
            <a:custGeom>
              <a:avLst/>
              <a:gdLst/>
              <a:ahLst/>
              <a:cxnLst/>
              <a:rect r="r" b="b" t="t" l="l"/>
              <a:pathLst>
                <a:path h="230277" w="1405839">
                  <a:moveTo>
                    <a:pt x="0" y="0"/>
                  </a:moveTo>
                  <a:lnTo>
                    <a:pt x="1405839" y="0"/>
                  </a:lnTo>
                  <a:lnTo>
                    <a:pt x="1405839" y="230277"/>
                  </a:lnTo>
                  <a:lnTo>
                    <a:pt x="0" y="230277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405839" cy="3445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8646"/>
                </a:lnSpc>
                <a:spcBef>
                  <a:spcPct val="0"/>
                </a:spcBef>
              </a:pPr>
              <a:r>
                <a:rPr lang="en-US" sz="6265" spc="614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ENCADRÉ PAR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462002" y="6072050"/>
            <a:ext cx="4756107" cy="137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9"/>
              </a:lnSpc>
            </a:pPr>
            <a:r>
              <a:rPr lang="en-US" b="true" sz="392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Mr.GIROIRE Vincent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0096" y="3667332"/>
            <a:ext cx="9364746" cy="358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9"/>
              </a:lnSpc>
              <a:spcBef>
                <a:spcPct val="0"/>
              </a:spcBef>
            </a:pPr>
            <a:r>
              <a:rPr lang="en-US" b="true" sz="256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Nous tenons à exprimer notre gratitude et profonde reconnaissance à notre encadrant,Monsieur GIROIRE Vincent qui nous a guidé depuis le début et tout au long de l’élaboration de ce projet en nous donnant confiance et motivation. Grâce à sa disponibilité, ses critiques constructives ainsi que ses précieux conseils, nous avons pu dépasser nos limites, et nous espérons ainsi être à la hauteur de ses attentes.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7215" y="0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0457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22830" y="444010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3587" y="7180182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3" y="0"/>
                </a:lnTo>
                <a:lnTo>
                  <a:pt x="7965713" y="1269909"/>
                </a:lnTo>
                <a:lnTo>
                  <a:pt x="0" y="1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293587" y="2911084"/>
            <a:ext cx="7965713" cy="4569037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28" r="0" b="-3228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5836470" y="-49828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06688" y="2510523"/>
            <a:ext cx="5924532" cy="2152675"/>
            <a:chOff x="0" y="0"/>
            <a:chExt cx="889393" cy="3231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393" cy="323160"/>
            </a:xfrm>
            <a:custGeom>
              <a:avLst/>
              <a:gdLst/>
              <a:ahLst/>
              <a:cxnLst/>
              <a:rect r="r" b="b" t="t" l="l"/>
              <a:pathLst>
                <a:path h="323160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23160"/>
                  </a:lnTo>
                  <a:lnTo>
                    <a:pt x="0" y="323160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89393" cy="485085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ETUDE DE MARCHE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06688" y="4872749"/>
            <a:ext cx="7786899" cy="369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350" indent="-250175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Quels services exactement ma plateforme proposera-t-elle ?</a:t>
            </a:r>
          </a:p>
          <a:p>
            <a:pPr algn="l" marL="500350" indent="-250175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À quel type de professionnels ou d'entreprises s'adressera-t-elle ?</a:t>
            </a:r>
          </a:p>
          <a:p>
            <a:pPr algn="l" marL="500350" indent="-250175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Quelles sont les plateformes concurrentes existantes, et à quel prix proposent-elles leurs services ?</a:t>
            </a:r>
          </a:p>
          <a:p>
            <a:pPr algn="l" marL="500350" indent="-250175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Quels seront les canaux et les méthodes de vente utilisés pour promouvoir la plateforme ?</a:t>
            </a:r>
          </a:p>
          <a:p>
            <a:pPr algn="l">
              <a:lnSpc>
                <a:spcPts val="324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7215" y="0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0457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22830" y="444010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3587" y="7180182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3" y="0"/>
                </a:lnTo>
                <a:lnTo>
                  <a:pt x="7965713" y="1269909"/>
                </a:lnTo>
                <a:lnTo>
                  <a:pt x="0" y="1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836470" y="-49828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06688" y="2510523"/>
            <a:ext cx="5924532" cy="2068011"/>
            <a:chOff x="0" y="0"/>
            <a:chExt cx="889393" cy="310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9393" cy="310451"/>
            </a:xfrm>
            <a:custGeom>
              <a:avLst/>
              <a:gdLst/>
              <a:ahLst/>
              <a:cxnLst/>
              <a:rect r="r" b="b" t="t" l="l"/>
              <a:pathLst>
                <a:path h="31045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10451"/>
                  </a:lnTo>
                  <a:lnTo>
                    <a:pt x="0" y="310451"/>
                  </a:lnTo>
                  <a:close/>
                </a:path>
              </a:pathLst>
            </a:custGeom>
            <a:solidFill>
              <a:srgbClr val="04577C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889393" cy="472376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LA CIBLE: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38278" y="2036244"/>
            <a:ext cx="5778893" cy="5778893"/>
          </a:xfrm>
          <a:custGeom>
            <a:avLst/>
            <a:gdLst/>
            <a:ahLst/>
            <a:cxnLst/>
            <a:rect r="r" b="b" t="t" l="l"/>
            <a:pathLst>
              <a:path h="5778893" w="5778893">
                <a:moveTo>
                  <a:pt x="0" y="0"/>
                </a:moveTo>
                <a:lnTo>
                  <a:pt x="5778893" y="0"/>
                </a:lnTo>
                <a:lnTo>
                  <a:pt x="5778893" y="5778892"/>
                </a:lnTo>
                <a:lnTo>
                  <a:pt x="0" y="57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06688" y="5181435"/>
            <a:ext cx="9889399" cy="208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447" indent="-317723" lvl="1">
              <a:lnSpc>
                <a:spcPts val="4120"/>
              </a:lnSpc>
              <a:buFont typeface="Arial"/>
              <a:buChar char="•"/>
            </a:pPr>
            <a:r>
              <a:rPr lang="en-US" sz="2943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Les grandes entreprises</a:t>
            </a:r>
          </a:p>
          <a:p>
            <a:pPr algn="l" marL="635447" indent="-317723" lvl="1">
              <a:lnSpc>
                <a:spcPts val="4120"/>
              </a:lnSpc>
              <a:buFont typeface="Arial"/>
              <a:buChar char="•"/>
            </a:pPr>
            <a:r>
              <a:rPr lang="en-US" sz="2943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Les PME </a:t>
            </a:r>
          </a:p>
          <a:p>
            <a:pPr algn="l" marL="635447" indent="-317723" lvl="1">
              <a:lnSpc>
                <a:spcPts val="4120"/>
              </a:lnSpc>
              <a:buFont typeface="Arial"/>
              <a:buChar char="•"/>
            </a:pPr>
            <a:r>
              <a:rPr lang="en-US" sz="2943">
                <a:solidFill>
                  <a:srgbClr val="00297C"/>
                </a:solidFill>
                <a:latin typeface="Arimo"/>
                <a:ea typeface="Arimo"/>
                <a:cs typeface="Arimo"/>
                <a:sym typeface="Arimo"/>
              </a:rPr>
              <a:t>Les startups</a:t>
            </a:r>
          </a:p>
          <a:p>
            <a:pPr algn="l">
              <a:lnSpc>
                <a:spcPts val="412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11422830" y="5615745"/>
            <a:ext cx="1541980" cy="38072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DAF1fsxgTSw</dc:identifier>
  <dcterms:modified xsi:type="dcterms:W3CDTF">2011-08-01T06:04:30Z</dcterms:modified>
  <cp:revision>1</cp:revision>
  <dc:title>blue modern business presentation</dc:title>
</cp:coreProperties>
</file>